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34E_ED158B22.xml" ContentType="application/vnd.ms-powerpoint.comments+xml"/>
  <Override PartName="/ppt/comments/modernComment_34F_2CB6C407.xml" ContentType="application/vnd.ms-powerpoint.comments+xml"/>
  <Override PartName="/ppt/comments/modernComment_354_5637CAB2.xml" ContentType="application/vnd.ms-powerpoint.comment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23"/>
  </p:notesMasterIdLst>
  <p:handoutMasterIdLst>
    <p:handoutMasterId r:id="rId24"/>
  </p:handoutMasterIdLst>
  <p:sldIdLst>
    <p:sldId id="859" r:id="rId5"/>
    <p:sldId id="843" r:id="rId6"/>
    <p:sldId id="844" r:id="rId7"/>
    <p:sldId id="845" r:id="rId8"/>
    <p:sldId id="846" r:id="rId9"/>
    <p:sldId id="847" r:id="rId10"/>
    <p:sldId id="833" r:id="rId11"/>
    <p:sldId id="849" r:id="rId12"/>
    <p:sldId id="850" r:id="rId13"/>
    <p:sldId id="851" r:id="rId14"/>
    <p:sldId id="852" r:id="rId15"/>
    <p:sldId id="853" r:id="rId16"/>
    <p:sldId id="854" r:id="rId17"/>
    <p:sldId id="855" r:id="rId18"/>
    <p:sldId id="856" r:id="rId19"/>
    <p:sldId id="857" r:id="rId20"/>
    <p:sldId id="858" r:id="rId21"/>
    <p:sldId id="825" r:id="rId22"/>
  </p:sldIdLst>
  <p:sldSz cx="9144000" cy="6858000" type="screen4x3"/>
  <p:notesSz cx="6800850" cy="99329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9BB865-0855-A028-6802-04CB2430949D}" name="Simone Wyss" initials="SW" userId="S::simone.wyss@kkf-oca.ch::70b2d742-5ce1-4a9f-960d-767612f3d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B1"/>
    <a:srgbClr val="009B94"/>
    <a:srgbClr val="3A8783"/>
    <a:srgbClr val="6B46A0"/>
    <a:srgbClr val="A08246"/>
    <a:srgbClr val="D34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1B0724-4F00-45BE-B011-2C989AA80C57}" v="166" dt="2025-03-04T10:28:34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5033" autoAdjust="0"/>
  </p:normalViewPr>
  <p:slideViewPr>
    <p:cSldViewPr snapToGrid="0">
      <p:cViewPr>
        <p:scale>
          <a:sx n="98" d="100"/>
          <a:sy n="98" d="100"/>
        </p:scale>
        <p:origin x="-10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1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33"/>
    </p:cViewPr>
  </p:sorterViewPr>
  <p:notesViewPr>
    <p:cSldViewPr snapToGrid="0">
      <p:cViewPr varScale="1">
        <p:scale>
          <a:sx n="84" d="100"/>
          <a:sy n="84" d="100"/>
        </p:scale>
        <p:origin x="2290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49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48" Type="http://schemas.microsoft.com/office/2015/10/relationships/revisionInfo" Target="revisionInfo.xml"/></Relationships>
</file>

<file path=ppt/comments/modernComment_34E_ED158B2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45D8CE6-89F4-42A5-B30F-FAC28B039C8E}" authorId="{2D9BB865-0855-A028-6802-04CB2430949D}" created="2025-03-04T14:10:40.320">
    <pc:sldMkLst xmlns:pc="http://schemas.microsoft.com/office/powerpoint/2013/main/command">
      <pc:docMk/>
      <pc:sldMk cId="3629996484" sldId="830"/>
    </pc:sldMkLst>
    <p188:txBody>
      <a:bodyPr/>
      <a:lstStyle/>
      <a:p>
        <a:r>
          <a:rPr lang="de-CH"/>
          <a:t>Dieses Wording war richtig beim Sturz des Regimes. Aber jetzt müssen wir es evtl anders formulieren?</a:t>
        </a:r>
      </a:p>
    </p188:txBody>
  </p188:cm>
</p188:cmLst>
</file>

<file path=ppt/comments/modernComment_34F_2CB6C40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60283DF-9A25-47D2-906B-E74C220A86E5}" authorId="{2D9BB865-0855-A028-6802-04CB2430949D}" created="2025-03-04T14:06:48.17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68661813" sldId="831"/>
      <ac:spMk id="3" creationId="{BBDE6DF9-F299-88EE-547A-7B8F427D1D22}"/>
      <ac:txMk cp="246">
        <ac:context len="318" hash="437848572"/>
      </ac:txMk>
    </ac:txMkLst>
    <p188:pos x="6639049" y="2356270"/>
    <p188:txBody>
      <a:bodyPr/>
      <a:lstStyle/>
      <a:p>
        <a:r>
          <a:rPr lang="de-CH"/>
          <a:t>Ich würde das nicht so sagen. Das müssen andere beurteilen, oder?</a:t>
        </a:r>
      </a:p>
    </p188:txBody>
  </p188:cm>
</p188:cmLst>
</file>

<file path=ppt/comments/modernComment_354_5637CAB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CA91C7D-6BE5-4B06-AA36-ABBCAD57D5E9}" authorId="{2D9BB865-0855-A028-6802-04CB2430949D}" created="2025-03-04T14:12:23.753">
    <pc:sldMkLst xmlns:pc="http://schemas.microsoft.com/office/powerpoint/2013/main/command">
      <pc:docMk/>
      <pc:sldMk cId="3853614572" sldId="836"/>
    </pc:sldMkLst>
    <p188:txBody>
      <a:bodyPr/>
      <a:lstStyle/>
      <a:p>
        <a:r>
          <a:rPr lang="de-CH"/>
          <a:t>Achtung Formulierung: Nicht das Heimatland wird unter Schutz gestellt.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xmlns="" id="{EAE018C0-344D-4D80-8E97-7742F2E0DF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D36637D6-9D67-5619-0157-A3262E5BFA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EBF1B-9D20-427C-924D-D048DB897EF6}" type="datetimeFigureOut">
              <a:rPr lang="de-CH" smtClean="0"/>
              <a:t>25.03.2025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451A2547-EA60-D8AD-C812-A2EB9FF252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451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9A0C0F52-08F9-0976-72BC-9F6BEB4B5B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2863" y="943451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06C59-CF9D-404C-B272-E4ECF8750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42387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8375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242" y="0"/>
            <a:ext cx="2947035" cy="498375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ECD69E58-BE23-4C20-AFF3-3EAF7201871B}" type="datetimeFigureOut">
              <a:rPr lang="de-CH" smtClean="0"/>
              <a:t>25.03.2025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6" tIns="45743" rIns="91486" bIns="4574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086" y="4780250"/>
            <a:ext cx="5440680" cy="3911114"/>
          </a:xfrm>
          <a:prstGeom prst="rect">
            <a:avLst/>
          </a:prstGeom>
        </p:spPr>
        <p:txBody>
          <a:bodyPr vert="horz" lIns="91486" tIns="45743" rIns="91486" bIns="45743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4616"/>
            <a:ext cx="2947035" cy="498374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2242" y="9434616"/>
            <a:ext cx="2947035" cy="498374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399E96BA-4EAB-4912-BF25-26988B53F55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70495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1902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4535EB9-05AE-C6A7-4E69-513DBE416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5945BD3B-5A42-FB83-451F-313E0BE55D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7023678C-B0A5-905F-C690-5E002D5B28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B18E98EB-444A-1D7A-6F23-8AAD3130C3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14140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F53031D-6FFB-4F30-30D9-191752DF0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02BE47B5-8818-C567-AE46-482CB64009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CC9EBEAA-DE0E-14F3-4490-A95CCC983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E2AB39E-E6E7-3670-E8E0-15B1B05F9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211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906D25E-9A4B-5CF2-C446-AABDDB40D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1B788415-7C47-9D04-95EB-3286C3E3BD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495DD5B3-8056-5C2B-5539-FC386F31B8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3F433339-FC7B-F8C0-AC96-78E235A7A4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1578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8482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925F5FE-8045-DAEA-72C2-323A1F35F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56CF33FB-8C6C-4E3D-C8DD-1ECDD4DEE2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E580F1DC-F203-B0EF-461D-2BEC0363F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4A162F6E-535F-D342-939C-7D9FEB9085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9432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355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06775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AB626173-5A6C-A6C7-859D-13BA3BFD7A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1904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KKF vorstellen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E8D3-8E2A-42FF-B76D-A59677281423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9731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857">
              <a:defRPr/>
            </a:pPr>
            <a:endParaRPr lang="de-CH" dirty="0"/>
          </a:p>
          <a:p>
            <a:r>
              <a:rPr lang="de-CH" dirty="0"/>
              <a:t>Einleitung: 08.12.2024 Sturz des Assad-Regimes in Syrien; Veränderung der politischen Lage in Syrien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B8C48D2-7C0A-D115-152D-63A5F9BCBD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345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0294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3702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2339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4986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2165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DA452F4-2FF0-711E-C67C-192CF00D7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xmlns="" id="{D5781D4E-5198-16DE-5F5F-3E099F676A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xmlns="" id="{29CB31B6-4CE3-00A5-B38F-2B52AF87D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06EEBC85-39F8-E013-AD68-8146284F10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E96BA-4EAB-4912-BF25-26988B53F55A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7443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0000"/>
            <a:ext cx="7772400" cy="2387600"/>
          </a:xfrm>
        </p:spPr>
        <p:txBody>
          <a:bodyPr anchor="b">
            <a:normAutofit/>
          </a:bodyPr>
          <a:lstStyle>
            <a:lvl1pPr algn="ctr">
              <a:defRPr sz="4400">
                <a:latin typeface="Suisse Int'l Book" panose="020B0504000000000000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8000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484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427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260000"/>
            <a:ext cx="1971675" cy="5004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260000"/>
            <a:ext cx="5800725" cy="5004000"/>
          </a:xfrm>
        </p:spPr>
        <p:txBody>
          <a:bodyPr vert="eaVert"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90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492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17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628000"/>
            <a:ext cx="3886200" cy="3672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628000"/>
            <a:ext cx="3886200" cy="3672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214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78867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55600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420000"/>
            <a:ext cx="3868340" cy="2880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55600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420000"/>
            <a:ext cx="3887391" cy="2880000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2400"/>
            </a:lvl1pPr>
            <a:lvl2pPr marL="685800" indent="-228600">
              <a:buFont typeface="Symbol" panose="05050102010706020507" pitchFamily="18" charset="2"/>
              <a:buChar char="-"/>
              <a:defRPr sz="2200"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921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060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1624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000"/>
            <a:ext cx="4629150" cy="4873625"/>
          </a:xfr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 sz="3200"/>
            </a:lvl1pPr>
            <a:lvl2pPr marL="685800" indent="-228600">
              <a:buFont typeface="Symbol" panose="05050102010706020507" pitchFamily="18" charset="2"/>
              <a:buChar char="-"/>
              <a:defRPr sz="2800"/>
            </a:lvl2pPr>
            <a:lvl3pPr marL="1143000" indent="-228600">
              <a:buFont typeface="Symbol" panose="05050102010706020507" pitchFamily="18" charset="2"/>
              <a:buChar char="-"/>
              <a:defRPr sz="2400"/>
            </a:lvl3pPr>
            <a:lvl4pPr marL="1600200" indent="-228600">
              <a:buFont typeface="Symbol" panose="05050102010706020507" pitchFamily="18" charset="2"/>
              <a:buChar char="-"/>
              <a:defRPr sz="2000"/>
            </a:lvl4pPr>
            <a:lvl5pPr marL="2057400" indent="-228600">
              <a:buFont typeface="Symbol" panose="05050102010706020507" pitchFamily="18" charset="2"/>
              <a:buChar char="-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16000"/>
            <a:ext cx="2949178" cy="2952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92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6000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8800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00C65-894F-4DC0-A675-37C3467DD50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0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26000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52000"/>
            <a:ext cx="7886700" cy="320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uisse Int'l Light" panose="020B0304000000000000" pitchFamily="34" charset="0"/>
              </a:defRPr>
            </a:lvl1pPr>
          </a:lstStyle>
          <a:p>
            <a:r>
              <a:rPr lang="de-DE"/>
              <a:t>22.03.2025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uisse Int'l Light" panose="020B0304000000000000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uisse Int'l Light" panose="020B0304000000000000" pitchFamily="34" charset="0"/>
              </a:defRPr>
            </a:lvl1pPr>
          </a:lstStyle>
          <a:p>
            <a:fld id="{46600C65-894F-4DC0-A675-37C3467DD507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16000"/>
            <a:ext cx="3633216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79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uisse Int'l Book" panose="020B0504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mbol" panose="05050102010706020507" pitchFamily="18" charset="2"/>
        <a:buChar char="-"/>
        <a:defRPr sz="28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Suisse Int'l Light" panose="020B030400000000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354_5637CAB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rkb@kkf-oca.ch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gina.lampart@kkf-oca.ch" TargetMode="External"/><Relationship Id="rId5" Type="http://schemas.openxmlformats.org/officeDocument/2006/relationships/hyperlink" Target="mailto:support@kkf-oca.ch" TargetMode="External"/><Relationship Id="rId4" Type="http://schemas.openxmlformats.org/officeDocument/2006/relationships/hyperlink" Target="http://www.kkf-oca.ch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34E_ED158B2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34F_2CB6C40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5">
            <a:extLst>
              <a:ext uri="{FF2B5EF4-FFF2-40B4-BE49-F238E27FC236}">
                <a16:creationId xmlns="" xmlns:a16="http://schemas.microsoft.com/office/drawing/2014/main" id="{04812C46-200A-4DEB-A05E-3ED6C68C23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7">
            <a:extLst>
              <a:ext uri="{FF2B5EF4-FFF2-40B4-BE49-F238E27FC236}">
                <a16:creationId xmlns="" xmlns:a16="http://schemas.microsoft.com/office/drawing/2014/main" id="{D1EA859B-E555-4109-94F3-6700E046E0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/>
              <a:t>الاقامة والبقاء و خيارات السفر للسوريين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95A74C36-6F68-C066-9018-112B53DE3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8206592" cy="1899912"/>
          </a:xfrm>
        </p:spPr>
        <p:txBody>
          <a:bodyPr>
            <a:noAutofit/>
          </a:bodyPr>
          <a:lstStyle/>
          <a:p>
            <a:r>
              <a:rPr lang="ar-SY" dirty="0" smtClean="0"/>
              <a:t/>
            </a:r>
            <a:br>
              <a:rPr lang="ar-SY" dirty="0" smtClean="0"/>
            </a:br>
            <a:r>
              <a:rPr lang="ar-SY" dirty="0"/>
              <a:t/>
            </a:r>
            <a:br>
              <a:rPr lang="ar-SY" dirty="0"/>
            </a:br>
            <a:r>
              <a:rPr lang="ar-SY" dirty="0" smtClean="0"/>
              <a:t>الاقامة </a:t>
            </a:r>
            <a:r>
              <a:rPr lang="ar-SY" dirty="0"/>
              <a:t>والبقاء و خيارات السفر </a:t>
            </a:r>
            <a:r>
              <a:rPr lang="ar-SY" dirty="0" smtClean="0"/>
              <a:t>للسوريين</a:t>
            </a:r>
            <a:br>
              <a:rPr lang="ar-SY" dirty="0" smtClean="0"/>
            </a:br>
            <a:r>
              <a:rPr lang="de-CH" dirty="0"/>
              <a:t/>
            </a:r>
            <a:br>
              <a:rPr lang="de-CH" dirty="0"/>
            </a:br>
            <a:endParaRPr lang="de-CH" dirty="0"/>
          </a:p>
        </p:txBody>
      </p:sp>
      <p:sp>
        <p:nvSpPr>
          <p:cNvPr id="9" name="Inhaltsplatzhalter 8">
            <a:extLst>
              <a:ext uri="{FF2B5EF4-FFF2-40B4-BE49-F238E27FC236}">
                <a16:creationId xmlns="" xmlns:a16="http://schemas.microsoft.com/office/drawing/2014/main" id="{25D5297C-EA2C-B844-C0DB-7BD5EBE4E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592963"/>
            <a:ext cx="4073979" cy="158399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Y" sz="2000" b="1" dirty="0" smtClean="0"/>
              <a:t>22</a:t>
            </a:r>
            <a:r>
              <a:rPr lang="ar-SY" b="1" dirty="0" smtClean="0"/>
              <a:t> </a:t>
            </a:r>
            <a:r>
              <a:rPr lang="ar-SY" b="1" dirty="0"/>
              <a:t>مارس 2025</a:t>
            </a:r>
          </a:p>
          <a:p>
            <a:pPr marL="0" indent="0" algn="r">
              <a:buNone/>
            </a:pPr>
            <a:r>
              <a:rPr lang="ar-SY" b="1" dirty="0"/>
              <a:t>جينا لامبارت</a:t>
            </a:r>
          </a:p>
          <a:p>
            <a:pPr marL="0" indent="0" algn="r">
              <a:buNone/>
            </a:pPr>
            <a:r>
              <a:rPr lang="ar-SY" b="1" dirty="0"/>
              <a:t>مكتب استشارات اللجوء</a:t>
            </a:r>
            <a:endParaRPr lang="de-CH" b="1" dirty="0"/>
          </a:p>
          <a:p>
            <a:pPr marL="0" indent="0">
              <a:buNone/>
            </a:pPr>
            <a:endParaRPr lang="de-CH" sz="1700" dirty="0"/>
          </a:p>
          <a:p>
            <a:pPr marL="0" indent="0">
              <a:buNone/>
            </a:pPr>
            <a:endParaRPr lang="de-CH" sz="1700" dirty="0"/>
          </a:p>
        </p:txBody>
      </p:sp>
    </p:spTree>
    <p:extLst>
      <p:ext uri="{BB962C8B-B14F-4D97-AF65-F5344CB8AC3E}">
        <p14:creationId xmlns:p14="http://schemas.microsoft.com/office/powerpoint/2010/main" val="1865915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7A3BC38-477C-4D81-5669-6D0CCE939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C5445A7-2B7A-830A-1B69-D9A609CF1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Y" dirty="0"/>
              <a:t>المواطنون الأجانب المقبولون مؤقتًا (بطاقة الهوية اف)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C6401301-0995-0E2A-ACC9-3FA808A7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Y" b="1" dirty="0"/>
              <a:t>- لا يجوز السفر إلى البلد الأصلي</a:t>
            </a:r>
          </a:p>
          <a:p>
            <a:pPr marL="0" indent="0" algn="r">
              <a:buNone/>
            </a:pPr>
            <a:r>
              <a:rPr lang="ar-SY" b="1" dirty="0"/>
              <a:t>- الاستثناء: العودة إلى المنزل مع إمكانية الحصول على موافقة ادارة الهجرة، على سبيل المثال في حالة المرض الخطير أو وفاة أحد أفراد الأسرة</a:t>
            </a:r>
            <a:endParaRPr lang="de-CH" b="1" dirty="0"/>
          </a:p>
          <a:p>
            <a:pPr marL="0" indent="0" algn="r">
              <a:buNone/>
            </a:pP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A6C8D1C-D9B9-3650-3E0E-3EBB9FA30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274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D00677B-1C0B-BFA3-9FB0-8145D77A2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5208CDB-F110-18DB-66EF-94A5AC1EF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Y" dirty="0"/>
              <a:t>اللاجئين</a:t>
            </a:r>
            <a:r>
              <a:rPr lang="de-CH" dirty="0"/>
              <a:t> (B- und F-FL)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856C13AB-663C-61B1-404F-B0066B8C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Y" dirty="0"/>
              <a:t>- لا يجوز السفر إلى البلد الأصلي</a:t>
            </a:r>
          </a:p>
          <a:p>
            <a:pPr marL="0" indent="0" algn="r">
              <a:buNone/>
            </a:pPr>
            <a:r>
              <a:rPr lang="ar-SY" dirty="0"/>
              <a:t>- لا استثناءات</a:t>
            </a:r>
          </a:p>
          <a:p>
            <a:pPr marL="0" indent="0" algn="r">
              <a:buNone/>
            </a:pPr>
            <a:r>
              <a:rPr lang="ar-SY" dirty="0"/>
              <a:t>- العودة إلى الوطن = الاستخدام الطوعي لحماية الوطن الأم</a:t>
            </a:r>
          </a:p>
          <a:p>
            <a:pPr marL="0" indent="0" algn="r">
              <a:buNone/>
            </a:pPr>
            <a:r>
              <a:rPr lang="ar-SY" dirty="0"/>
              <a:t>- السفر إلى البلد الأصلي يؤدي إلى إلغاء/فقدان وضع اللاجئ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9C2B8F1-200D-9223-8FBF-1C6914353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6496946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9FAFF15-50A1-B778-1D41-4DD5302E4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CE9E2B7-A2E6-BB6B-8927-1CAE01EC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/>
              <a:t>B </a:t>
            </a:r>
            <a:r>
              <a:rPr lang="ar-SY" dirty="0"/>
              <a:t>و</a:t>
            </a:r>
            <a:r>
              <a:rPr lang="de-CH" dirty="0"/>
              <a:t> C</a:t>
            </a:r>
            <a:r>
              <a:rPr lang="ar-SY" dirty="0"/>
              <a:t>الأجانب 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300052A-1275-DB4C-7B43-F0BE0A333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السفر إلى الوطن ممكن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الاستثناء: اللاجئون السابقون من الفئة اف او ب فقدان وضع اللاجئ عند العودة إلى الوطن، ولكن لا يوجد فقدان للتصريح الممنوح بموجب قانون الهجرة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التنازل الطوعي عن صفة اللاجئ: توضيح الأمر مع مركز الاستشارات القانونية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8D2CAE8-98C5-374D-1BEF-6C2B39D93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4085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DB2143D-9E04-6EF7-5C8C-874C1D22F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8315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ar-SY" dirty="0"/>
              <a:t>هل يؤثر الحصول على المساعدة الاجتماعية على تجديد بطاقة الهوية؟</a:t>
            </a:r>
            <a:endParaRPr lang="de-CH" sz="27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69E541F-B20C-3193-5BF8-2BB128B8A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3982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B0379C5-0269-7E4C-8100-258F046AF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90A3066-F4F5-2B29-8814-982C4D193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/>
              <a:t> الاقامات من الفئة </a:t>
            </a:r>
            <a:r>
              <a:rPr lang="de-CH" dirty="0"/>
              <a:t>N, F </a:t>
            </a:r>
            <a:r>
              <a:rPr lang="ar-SY" dirty="0"/>
              <a:t>و</a:t>
            </a:r>
            <a:r>
              <a:rPr lang="de-CH" dirty="0"/>
              <a:t> B-FL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7166C69C-A8B9-D931-CD72-AEB32675F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Y" dirty="0"/>
              <a:t>لا يؤثر الحصول على المساعدة الاجتماعية أو المساعدة الاجتماعية الخاصة باللجوء على تمديد التصاريح  للاجئين</a:t>
            </a:r>
          </a:p>
          <a:p>
            <a:pPr marL="0" indent="0" algn="r">
              <a:buNone/>
            </a:pPr>
            <a:r>
              <a:rPr lang="ar-SY" dirty="0"/>
              <a:t>يتم منح الإقامة في سويسرا بموجب قانون اللجوء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4272F4D-70F4-6B5A-6B3E-9D4F9715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5954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45B3844-9767-579C-EA09-CFA17EABE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/>
              <a:t>B </a:t>
            </a:r>
            <a:r>
              <a:rPr lang="ar-SY" dirty="0"/>
              <a:t>و</a:t>
            </a:r>
            <a:r>
              <a:rPr lang="de-CH" dirty="0"/>
              <a:t> C</a:t>
            </a:r>
            <a:r>
              <a:rPr lang="ar-SY" dirty="0"/>
              <a:t>الأجانب 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FF592D6B-3B42-5ACD-3235-506C3212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قد يؤدي الحصول على المساعدة الاجتماعية إلى إلغاء بطاقة هوية الأجنبي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عند النظر في إلغاء إقامة اللاجئين: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الأشخاص الذين يتمتعون بوضع اللاجئ: يجب أخذ اتفاقية اللاجئين في الاعتبار، وخاصة مبدأ عدم الإعادة القسرية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يجب أن يكون الترحيل ممكنًا أو مسموحًا به أو معقولًا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B6147E2-FBAD-76D0-82D6-FAAA1A438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2639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DAF95D4-0AC7-9C8C-886F-580B6645A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59408"/>
            <a:ext cx="7886700" cy="1325563"/>
          </a:xfrm>
        </p:spPr>
        <p:txBody>
          <a:bodyPr/>
          <a:lstStyle/>
          <a:p>
            <a:pPr algn="ctr"/>
            <a:r>
              <a:rPr lang="ar-SY" dirty="0"/>
              <a:t>العودة الطوعية إلى سوريا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E6B369A-53CF-752F-EEDE-514FBF7EF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4300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4FC5156-7338-D8FD-37EC-83A685DA1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Y" dirty="0"/>
              <a:t>جميع بطاقات الهوية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44CAC27-0E4D-1813-0B3B-7A6A7C330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709725"/>
            <a:ext cx="7886700" cy="3204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de-CH" dirty="0">
              <a:solidFill>
                <a:srgbClr val="0563C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0" indent="0" algn="ctr">
              <a:buNone/>
            </a:pPr>
            <a:endParaRPr lang="de-CH" dirty="0">
              <a:solidFill>
                <a:srgbClr val="0563C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0" indent="0" algn="ctr">
              <a:buNone/>
            </a:pPr>
            <a:endParaRPr lang="de-CH" dirty="0">
              <a:solidFill>
                <a:srgbClr val="0563C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ar-SY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المعلومات والنصائح</a:t>
            </a:r>
          </a:p>
          <a:p>
            <a:pPr marL="0" indent="0" algn="ctr">
              <a:buNone/>
            </a:pPr>
            <a:r>
              <a:rPr lang="ar-SY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يمكن للسوريين الراغبين بالعودة إلى سوريا طوعياً التسجيل هنا:</a:t>
            </a:r>
          </a:p>
          <a:p>
            <a:pPr marL="0" indent="0" algn="ctr">
              <a:buNone/>
            </a:pPr>
            <a:endParaRPr lang="ar-SY" dirty="0">
              <a:solidFill>
                <a:srgbClr val="0563C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ar-SY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استشارة العودة من </a:t>
            </a:r>
            <a:r>
              <a:rPr lang="de-CH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KKF</a:t>
            </a:r>
          </a:p>
          <a:p>
            <a:pPr marL="0" indent="0" algn="ctr">
              <a:buNone/>
            </a:pPr>
            <a:r>
              <a:rPr lang="de-CH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rkb@kkf-oca.ch</a:t>
            </a:r>
            <a:endParaRPr lang="de-CH" dirty="0"/>
          </a:p>
          <a:p>
            <a:pPr marL="0" indent="0" algn="ctr">
              <a:buNone/>
            </a:pPr>
            <a:r>
              <a:rPr lang="de-CH" dirty="0"/>
              <a:t>031 385 18 18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8920E762-63D7-657E-59DB-150066917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9580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klatschende hände pixelperfektes lineares symbol - raise your hand icon stock-grafiken, -clipart, -cartoons und -symbole">
            <a:extLst>
              <a:ext uri="{FF2B5EF4-FFF2-40B4-BE49-F238E27FC236}">
                <a16:creationId xmlns:a16="http://schemas.microsoft.com/office/drawing/2014/main" xmlns="" id="{B93A4076-763A-8A80-4A32-A4D22A90A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0" t="15296" r="23530" b="27356"/>
          <a:stretch/>
        </p:blipFill>
        <p:spPr bwMode="auto">
          <a:xfrm>
            <a:off x="5251799" y="2071615"/>
            <a:ext cx="2330171" cy="240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3C581930-9CCE-BEA2-A57E-1282CBDFC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11" y="1946385"/>
            <a:ext cx="7886700" cy="1325563"/>
          </a:xfrm>
        </p:spPr>
        <p:txBody>
          <a:bodyPr/>
          <a:lstStyle/>
          <a:p>
            <a:r>
              <a:rPr lang="ar-SY" dirty="0"/>
              <a:t>شكرًا لكم على اهتمامكم!</a:t>
            </a:r>
            <a:endParaRPr lang="de-CH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9DD355B1-051B-FBA1-5351-C26E37595B20}"/>
              </a:ext>
            </a:extLst>
          </p:cNvPr>
          <p:cNvSpPr txBox="1"/>
          <p:nvPr/>
        </p:nvSpPr>
        <p:spPr>
          <a:xfrm>
            <a:off x="723010" y="4601455"/>
            <a:ext cx="80647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2000" b="1" dirty="0">
                <a:latin typeface="Suisse Int'l Light" panose="020B0304000000000000" pitchFamily="34" charset="0"/>
              </a:rPr>
              <a:t>لمزيد من المعلومات:</a:t>
            </a:r>
            <a:endParaRPr lang="fr-CH" sz="2000" b="1" dirty="0">
              <a:latin typeface="Suisse Int'l Light" panose="020B0304000000000000" pitchFamily="34" charset="0"/>
            </a:endParaRPr>
          </a:p>
          <a:p>
            <a:r>
              <a:rPr lang="de-CH" sz="2000" dirty="0">
                <a:latin typeface="Suisse Int'l Light" panose="020B0304000000000000" pitchFamily="34" charset="0"/>
                <a:hlinkClick r:id="rId4"/>
              </a:rPr>
              <a:t>www.kkf-oca.ch</a:t>
            </a:r>
            <a:r>
              <a:rPr lang="de-CH" sz="2000" dirty="0">
                <a:latin typeface="Suisse Int'l Light" panose="020B0304000000000000" pitchFamily="34" charset="0"/>
              </a:rPr>
              <a:t> &gt; Publikationen &gt; Syrische Geflüchtete in der Schweiz </a:t>
            </a:r>
          </a:p>
          <a:p>
            <a:endParaRPr lang="de-CH" sz="2000" dirty="0">
              <a:latin typeface="Suisse Int'l Light" panose="020B0304000000000000" pitchFamily="34" charset="0"/>
            </a:endParaRPr>
          </a:p>
          <a:p>
            <a:r>
              <a:rPr lang="de-CH" sz="2000" u="sng" dirty="0">
                <a:solidFill>
                  <a:schemeClr val="accent1">
                    <a:lumMod val="75000"/>
                  </a:schemeClr>
                </a:solidFill>
                <a:latin typeface="Suisse Int'l Light" panose="020B0304000000000000" pitchFamily="34" charset="0"/>
                <a:hlinkClick r:id="rId5"/>
              </a:rPr>
              <a:t>support@kkf-oca.ch</a:t>
            </a:r>
            <a:endParaRPr lang="de-CH" sz="2000" u="sng" dirty="0">
              <a:solidFill>
                <a:schemeClr val="accent1">
                  <a:lumMod val="75000"/>
                </a:schemeClr>
              </a:solidFill>
              <a:latin typeface="Suisse Int'l Light" panose="020B0304000000000000" pitchFamily="34" charset="0"/>
            </a:endParaRPr>
          </a:p>
          <a:p>
            <a:r>
              <a:rPr lang="de-CH" sz="2000" dirty="0">
                <a:solidFill>
                  <a:srgbClr val="262626"/>
                </a:solidFill>
                <a:latin typeface="Suisse Int'l Light" panose="020B0304000000000000" pitchFamily="34" charset="0"/>
                <a:hlinkClick r:id="rId6"/>
              </a:rPr>
              <a:t>gina.lampart@kkf-oca.ch</a:t>
            </a:r>
            <a:r>
              <a:rPr lang="de-CH" sz="2000" dirty="0">
                <a:solidFill>
                  <a:srgbClr val="262626"/>
                </a:solidFill>
                <a:latin typeface="Suisse Int'l Light" panose="020B0304000000000000" pitchFamily="34" charset="0"/>
              </a:rPr>
              <a:t> / 031 385 18 14</a:t>
            </a:r>
            <a:endParaRPr lang="de-CH" sz="2000" dirty="0">
              <a:latin typeface="Suisse Int'l Light" panose="020B0304000000000000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06EC90D-0C1A-147C-1E43-587504103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020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239" y="581574"/>
            <a:ext cx="9040761" cy="1578616"/>
          </a:xfrm>
        </p:spPr>
        <p:txBody>
          <a:bodyPr>
            <a:normAutofit/>
          </a:bodyPr>
          <a:lstStyle/>
          <a:p>
            <a:pPr algn="ctr"/>
            <a:r>
              <a:rPr lang="ar-SY" sz="3600" b="1" dirty="0">
                <a:latin typeface="Suisse Int'l Light" panose="020B0304000000000000"/>
              </a:rPr>
              <a:t/>
            </a:r>
            <a:br>
              <a:rPr lang="ar-SY" sz="3600" b="1" dirty="0">
                <a:latin typeface="Suisse Int'l Light" panose="020B0304000000000000"/>
              </a:rPr>
            </a:br>
            <a:r>
              <a:rPr lang="ar-SY" sz="3600" b="1" dirty="0">
                <a:latin typeface="Suisse Int'l Light" panose="020B0304000000000000"/>
              </a:rPr>
              <a:t>مكتب استشارات اللجوء</a:t>
            </a:r>
            <a:endParaRPr lang="de-CH" sz="3600" b="1" dirty="0">
              <a:latin typeface="Suisse Int'l Light" panose="020B030400000000000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52096" y="2383328"/>
            <a:ext cx="75668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Y" dirty="0"/>
              <a:t>- </a:t>
            </a:r>
            <a:r>
              <a:rPr lang="ar-SY" b="1" dirty="0">
                <a:solidFill>
                  <a:schemeClr val="accent1">
                    <a:lumMod val="75000"/>
                  </a:schemeClr>
                </a:solidFill>
              </a:rPr>
              <a:t>التعليم</a:t>
            </a:r>
            <a:r>
              <a:rPr lang="ar-SY" dirty="0"/>
              <a:t>: للمحترفين والمتطوعين والفصول الدراسية.</a:t>
            </a:r>
          </a:p>
          <a:p>
            <a:pPr algn="r"/>
            <a:endParaRPr lang="ar-SY" dirty="0"/>
          </a:p>
          <a:p>
            <a:pPr algn="r"/>
            <a:r>
              <a:rPr lang="ar-SY" dirty="0"/>
              <a:t>- </a:t>
            </a:r>
            <a:r>
              <a:rPr lang="ar-SY" b="1" dirty="0">
                <a:solidFill>
                  <a:schemeClr val="accent1">
                    <a:lumMod val="75000"/>
                  </a:schemeClr>
                </a:solidFill>
              </a:rPr>
              <a:t>أخبار اللجوء</a:t>
            </a:r>
            <a:r>
              <a:rPr lang="ar-SY" dirty="0"/>
              <a:t>: مجلة التجارة.</a:t>
            </a:r>
          </a:p>
          <a:p>
            <a:pPr algn="r"/>
            <a:endParaRPr lang="ar-SY" dirty="0"/>
          </a:p>
          <a:p>
            <a:pPr algn="r"/>
            <a:r>
              <a:rPr lang="ar-SY" dirty="0"/>
              <a:t>- </a:t>
            </a:r>
            <a:r>
              <a:rPr lang="ar-SY" b="1" dirty="0">
                <a:solidFill>
                  <a:schemeClr val="accent1">
                    <a:lumMod val="75000"/>
                  </a:schemeClr>
                </a:solidFill>
              </a:rPr>
              <a:t>الدعم</a:t>
            </a:r>
            <a:r>
              <a:rPr lang="ar-SY" dirty="0"/>
              <a:t>: نصائح للمحترفين ومعلومات متخصصة.</a:t>
            </a:r>
          </a:p>
          <a:p>
            <a:pPr algn="r"/>
            <a:endParaRPr lang="ar-SY" dirty="0"/>
          </a:p>
          <a:p>
            <a:pPr algn="r"/>
            <a:r>
              <a:rPr lang="ar-SY" dirty="0"/>
              <a:t>- </a:t>
            </a:r>
            <a:r>
              <a:rPr lang="ar-SY" b="1" dirty="0">
                <a:solidFill>
                  <a:schemeClr val="accent1">
                    <a:lumMod val="75000"/>
                  </a:schemeClr>
                </a:solidFill>
              </a:rPr>
              <a:t>التطوع</a:t>
            </a:r>
            <a:r>
              <a:rPr lang="ar-SY" dirty="0"/>
              <a:t>: النصيحة والدعم.</a:t>
            </a:r>
          </a:p>
          <a:p>
            <a:pPr algn="r"/>
            <a:endParaRPr lang="ar-SY" dirty="0"/>
          </a:p>
          <a:p>
            <a:pPr algn="r"/>
            <a:r>
              <a:rPr lang="ar-SY" dirty="0"/>
              <a:t> </a:t>
            </a:r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UN-AAS</a:t>
            </a:r>
            <a:r>
              <a:rPr lang="de-CH" dirty="0"/>
              <a:t> </a:t>
            </a:r>
            <a:r>
              <a:rPr lang="ar-SY" dirty="0"/>
              <a:t>شبكة دعم لطالبي اللجوء المرفوضين.</a:t>
            </a:r>
          </a:p>
          <a:p>
            <a:pPr algn="r"/>
            <a:endParaRPr lang="ar-SY" dirty="0"/>
          </a:p>
          <a:p>
            <a:pPr algn="r"/>
            <a:r>
              <a:rPr lang="de-CH" b="1" dirty="0">
                <a:solidFill>
                  <a:schemeClr val="accent1">
                    <a:lumMod val="75000"/>
                  </a:schemeClr>
                </a:solidFill>
              </a:rPr>
              <a:t>RKB</a:t>
            </a:r>
            <a:r>
              <a:rPr lang="ar-SY" dirty="0"/>
              <a:t>استشارات العودة </a:t>
            </a:r>
            <a:r>
              <a:rPr lang="ar-SY" dirty="0" err="1"/>
              <a:t>الكانتونية</a:t>
            </a:r>
            <a:r>
              <a:rPr lang="ar-SY" dirty="0"/>
              <a:t>.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EA625638-9A7B-F5E5-9960-95D428F11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22.03.2025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39243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F26A180-B7FF-9FBE-4886-B045D08B5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90300"/>
            <a:ext cx="7886700" cy="2892900"/>
          </a:xfrm>
        </p:spPr>
        <p:txBody>
          <a:bodyPr>
            <a:normAutofit/>
          </a:bodyPr>
          <a:lstStyle/>
          <a:p>
            <a:pPr algn="ctr"/>
            <a:r>
              <a:rPr lang="ar-SY" b="1" dirty="0"/>
              <a:t>إقامة وبقاء اللاجئين السوريين في سويسرا</a:t>
            </a:r>
            <a:endParaRPr lang="de-CH" b="1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03BFB4C0-06DF-61A7-295B-50DE83CC1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9530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BC230A8-47AA-6CDB-8801-E5ED45493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/>
              <a:t>طالبي اللجوء (بطاقة الهوية اف)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E1003FD-4B08-3D81-6524-18DE79E0D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152351"/>
            <a:ext cx="7886700" cy="3204000"/>
          </a:xfrm>
        </p:spPr>
        <p:txBody>
          <a:bodyPr/>
          <a:lstStyle/>
          <a:p>
            <a:pPr marL="0" indent="0" algn="r">
              <a:buNone/>
            </a:pPr>
            <a:r>
              <a:rPr lang="ar-SY" dirty="0"/>
              <a:t>- تم تعليق القرارات بشأن طلبات اللجوء</a:t>
            </a:r>
          </a:p>
          <a:p>
            <a:pPr marL="0" indent="0" algn="r">
              <a:buNone/>
            </a:pPr>
            <a:r>
              <a:rPr lang="ar-SY" dirty="0"/>
              <a:t>- يجب على طالبي اللجوء انتظار قرار اللجوء</a:t>
            </a:r>
          </a:p>
          <a:p>
            <a:pPr marL="0" indent="0" algn="r">
              <a:buNone/>
            </a:pPr>
            <a:r>
              <a:rPr lang="ar-SY" dirty="0"/>
              <a:t>- المدة: غير معروفة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1F6D3AA-AF15-8D6A-FDDE-77A493CE5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22.03.2025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3169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69C1FED-4308-2AA6-211E-708E33E22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Y" dirty="0"/>
              <a:t>المواطنون الأجانب المقبولون مؤقتًا (بطاقة الهوية اف)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260ED4A-7C6B-EBC6-9862-4D8E656CB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Y" b="1" dirty="0"/>
              <a:t>مبدئ</a:t>
            </a:r>
            <a:r>
              <a:rPr lang="ar-SY" b="1" dirty="0">
                <a:latin typeface="Arial" panose="020B0604020202020204" pitchFamily="34" charset="0"/>
                <a:cs typeface="Arial" panose="020B0604020202020204" pitchFamily="34" charset="0"/>
              </a:rPr>
              <a:t>يا</a:t>
            </a: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تم تأجيل الإخلاء بسبب استحالة الإخلاء أو عدم جوازه أو عدم معقوليته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إذا تمت إزالة عوائق الإشارة، سيتم تنفيذ الإشارة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الوضع الحالي في سوريا: قيد التطوير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يجب على ادارة الهجرة إجراء دراسة لتقييم الامان و السلامة في البلد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إلغاء تصريح </a:t>
            </a:r>
            <a:r>
              <a:rPr lang="ar-SY" b="1" dirty="0">
                <a:latin typeface="Arial" panose="020B0604020202020204" pitchFamily="34" charset="0"/>
                <a:cs typeface="Arial" panose="020B0604020202020204" pitchFamily="34" charset="0"/>
              </a:rPr>
              <a:t>اف</a:t>
            </a: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 والترحيل إلى سوريا غير محتمل حاليًا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C2187A4-0C8E-1524-C16F-D614B43FF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7612066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74BDCF7-1D3F-A362-21CE-03AB47870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CH" dirty="0"/>
              <a:t> (B- und F-FL)</a:t>
            </a:r>
            <a:r>
              <a:rPr lang="ar-SY" dirty="0"/>
              <a:t> اللاجئون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BDE6DF9-F299-88EE-547A-7B8F427D1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ar-SY" b="1" dirty="0">
                <a:latin typeface="Arial" panose="020B0604020202020204" pitchFamily="34" charset="0"/>
                <a:cs typeface="Arial" panose="020B0604020202020204" pitchFamily="34" charset="0"/>
              </a:rPr>
              <a:t>إنهاء وضع اللاجئ ممكن في حال توافر ما يلي</a:t>
            </a: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       تغيير جوهري ودائم (إيجابي) في البلد الأم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       يجب أن تتم عملية ديمقراطية دستورية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       يجب أن يكون الوضع متوافقًا مع حقوق الإنسان ومستقرًا ودائمًا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ar-SY" b="1" dirty="0">
                <a:latin typeface="Arial" panose="020B0604020202020204" pitchFamily="34" charset="0"/>
                <a:cs typeface="Arial" panose="020B0604020202020204" pitchFamily="34" charset="0"/>
              </a:rPr>
              <a:t>الوضع الحالي في سوريا</a:t>
            </a: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: في تطور ويحتاج إلى تحليل مستمر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9307BC4-8966-4E38-7FF0-653222D4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0175239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A496606-A5C4-47D8-9640-04CD200DC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/>
              <a:t>B </a:t>
            </a:r>
            <a:r>
              <a:rPr lang="ar-SY" dirty="0"/>
              <a:t>و</a:t>
            </a:r>
            <a:r>
              <a:rPr lang="de-CH" dirty="0"/>
              <a:t> C</a:t>
            </a:r>
            <a:r>
              <a:rPr lang="ar-SY" dirty="0"/>
              <a:t>الأجانب 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C2132207-F755-2EDF-D3BB-9161A1D05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الإقامة مرتبطة بغرض (مثل العمل)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يتم إصدار بطاقة الهوية بموجب قانون الهجرة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إمكانية إلغاء تصريح بموجب قانون الهجرة (المادة 62 والمادة 63 من قانون الهجرة )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لا يمكن إلغاء الإقامة بسبب التغيرات (السياسية) في البلد الأم</a:t>
            </a:r>
          </a:p>
          <a:p>
            <a:pPr marL="0" indent="0" algn="r">
              <a:buNone/>
            </a:pPr>
            <a:r>
              <a:rPr lang="ar-SY" dirty="0">
                <a:latin typeface="Arial" panose="020B0604020202020204" pitchFamily="34" charset="0"/>
                <a:cs typeface="Arial" panose="020B0604020202020204" pitchFamily="34" charset="0"/>
              </a:rPr>
              <a:t>- مع وضع اللاجئ: إنهاء وضع اللاجئ ليس له أي تأثير على التصريح الممنوح بموجب قانون الهجرة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891E048-F0FF-95FB-6AB4-3F41BCC1F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554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6BA3A98-97D5-B4B6-5CFE-2B651B599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66218"/>
            <a:ext cx="7886700" cy="1325563"/>
          </a:xfrm>
        </p:spPr>
        <p:txBody>
          <a:bodyPr/>
          <a:lstStyle/>
          <a:p>
            <a:pPr algn="ctr"/>
            <a:r>
              <a:rPr lang="ar-SY" dirty="0"/>
              <a:t>خيارات السفر إلى سوريا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8B432D3-7CEF-45CA-1484-82FB1C70E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6036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3FD82A1-3F55-8B44-F1FD-585E0335B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5588AC1-312F-29F2-CD17-16A5D226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Y" dirty="0"/>
              <a:t>طالبي اللجوء (بطاقة الهوية ان)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D836E3D4-0384-5BDD-077C-809B7BF67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152351"/>
            <a:ext cx="7886700" cy="3204000"/>
          </a:xfrm>
        </p:spPr>
        <p:txBody>
          <a:bodyPr/>
          <a:lstStyle/>
          <a:p>
            <a:pPr marL="0" indent="0" algn="r">
              <a:buNone/>
            </a:pPr>
            <a:r>
              <a:rPr lang="ar-SY" b="1" dirty="0"/>
              <a:t>- لا يجوز السفر إلى البلد الأصلي</a:t>
            </a:r>
          </a:p>
          <a:p>
            <a:pPr marL="0" indent="0" algn="r">
              <a:buNone/>
            </a:pPr>
            <a:r>
              <a:rPr lang="ar-SY" b="1" dirty="0"/>
              <a:t>- الاستثناء: العودة إلى المنزل مع إمكانية الحصول على موافقة ادارة الهجرة، على سبيل المثال في حالة المرض الخطير أو وفاة أحد أفراد الأسرة</a:t>
            </a:r>
            <a:endParaRPr lang="de-CH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5A99148-D837-4EDD-6047-9C8DE13DD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22.03.2025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8308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38c0db-1682-4bdc-a87c-457a2170020a" xsi:nil="true"/>
    <lcf76f155ced4ddcb4097134ff3c332f xmlns="47bb2682-8599-4a10-8538-acd20f26965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D46773D35E7940B3FF4BD00E9DFA59" ma:contentTypeVersion="15" ma:contentTypeDescription="Create a new document." ma:contentTypeScope="" ma:versionID="940dca77bfff40c6dd56e9fb9db43158">
  <xsd:schema xmlns:xsd="http://www.w3.org/2001/XMLSchema" xmlns:xs="http://www.w3.org/2001/XMLSchema" xmlns:p="http://schemas.microsoft.com/office/2006/metadata/properties" xmlns:ns2="47bb2682-8599-4a10-8538-acd20f269658" xmlns:ns3="fe38c0db-1682-4bdc-a87c-457a2170020a" targetNamespace="http://schemas.microsoft.com/office/2006/metadata/properties" ma:root="true" ma:fieldsID="802c73561931a7878b7bbeadf68090b8" ns2:_="" ns3:_="">
    <xsd:import namespace="47bb2682-8599-4a10-8538-acd20f269658"/>
    <xsd:import namespace="fe38c0db-1682-4bdc-a87c-457a217002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b2682-8599-4a10-8538-acd20f2696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5049297-6d4a-471f-b7b6-cda89c0490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38c0db-1682-4bdc-a87c-457a2170020a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55e6c3e-895c-4f1b-a853-cfee45f10ecd}" ma:internalName="TaxCatchAll" ma:showField="CatchAllData" ma:web="fe38c0db-1682-4bdc-a87c-457a217002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AAF143-039F-4A7B-B3D9-EFC153F935A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7bb2682-8599-4a10-8538-acd20f269658"/>
    <ds:schemaRef ds:uri="fe38c0db-1682-4bdc-a87c-457a2170020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6921104-E1EA-4AD8-B6B3-2A274D210F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18AB11-84B4-4B6C-8832-E4847690BD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bb2682-8599-4a10-8538-acd20f269658"/>
    <ds:schemaRef ds:uri="fe38c0db-1682-4bdc-a87c-457a217002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642</Words>
  <Application>Microsoft Office PowerPoint</Application>
  <PresentationFormat>Bildschirmpräsentation (4:3)</PresentationFormat>
  <Paragraphs>120</Paragraphs>
  <Slides>18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Office</vt:lpstr>
      <vt:lpstr>  الاقامة والبقاء و خيارات السفر للسوريين  </vt:lpstr>
      <vt:lpstr> مكتب استشارات اللجوء</vt:lpstr>
      <vt:lpstr>إقامة وبقاء اللاجئين السوريين في سويسرا</vt:lpstr>
      <vt:lpstr>طالبي اللجوء (بطاقة الهوية اف)</vt:lpstr>
      <vt:lpstr>المواطنون الأجانب المقبولون مؤقتًا (بطاقة الهوية اف)</vt:lpstr>
      <vt:lpstr> (B- und F-FL) اللاجئون</vt:lpstr>
      <vt:lpstr>B و Cالأجانب </vt:lpstr>
      <vt:lpstr>خيارات السفر إلى سوريا</vt:lpstr>
      <vt:lpstr>طالبي اللجوء (بطاقة الهوية ان)</vt:lpstr>
      <vt:lpstr>المواطنون الأجانب المقبولون مؤقتًا (بطاقة الهوية اف)</vt:lpstr>
      <vt:lpstr>اللاجئين (B- und F-FL)</vt:lpstr>
      <vt:lpstr>B و Cالأجانب </vt:lpstr>
      <vt:lpstr>هل يؤثر الحصول على المساعدة الاجتماعية على تجديد بطاقة الهوية؟</vt:lpstr>
      <vt:lpstr> الاقامات من الفئة N, F و B-FL</vt:lpstr>
      <vt:lpstr>B و Cالأجانب </vt:lpstr>
      <vt:lpstr>العودة الطوعية إلى سوريا</vt:lpstr>
      <vt:lpstr>جميع بطاقات الهوية</vt:lpstr>
      <vt:lpstr>شكرًا لكم على اهتمامكم!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Lenggenhager</dc:creator>
  <cp:lastModifiedBy>tjunker</cp:lastModifiedBy>
  <cp:revision>18</cp:revision>
  <cp:lastPrinted>2025-03-20T11:59:41Z</cp:lastPrinted>
  <dcterms:created xsi:type="dcterms:W3CDTF">2016-07-19T11:56:58Z</dcterms:created>
  <dcterms:modified xsi:type="dcterms:W3CDTF">2025-03-25T11:30:59Z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0x010100B9D46773D35E7940B3FF4BD00E9DFA59</vt:lpwstr>
  </property>
  <property fmtid="{D5CDD505-2E9C-101B-9397-08002B2CF9AE}" pid="3" name="Order">
    <vt:r8>107400</vt:r8>
  </property>
  <property fmtid="{D5CDD505-2E9C-101B-9397-08002B2CF9AE}" pid="4" name="MediaServiceImageTags">
    <vt:lpwstr/>
  </property>
</Properties>
</file>